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5" r:id="rId2"/>
  </p:sldIdLst>
  <p:sldSz cx="7775575" cy="10907713"/>
  <p:notesSz cx="7105650" cy="10239375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FFC000"/>
    <a:srgbClr val="3E0000"/>
    <a:srgbClr val="B00E17"/>
    <a:srgbClr val="905A36"/>
    <a:srgbClr val="905B37"/>
    <a:srgbClr val="B5AC3A"/>
    <a:srgbClr val="CC3300"/>
    <a:srgbClr val="460000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52" d="100"/>
          <a:sy n="52" d="100"/>
        </p:scale>
        <p:origin x="2592" y="5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9115" cy="513746"/>
          </a:xfrm>
          <a:prstGeom prst="rect">
            <a:avLst/>
          </a:prstGeom>
        </p:spPr>
        <p:txBody>
          <a:bodyPr vert="horz" lIns="94847" tIns="47423" rIns="94847" bIns="474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893" y="1"/>
            <a:ext cx="3079115" cy="513746"/>
          </a:xfrm>
          <a:prstGeom prst="rect">
            <a:avLst/>
          </a:prstGeom>
        </p:spPr>
        <p:txBody>
          <a:bodyPr vert="horz" lIns="94847" tIns="47423" rIns="94847" bIns="4742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0925" y="1279525"/>
            <a:ext cx="24638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7" tIns="47423" rIns="94847" bIns="474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565" y="4927700"/>
            <a:ext cx="5684520" cy="4031753"/>
          </a:xfrm>
          <a:prstGeom prst="rect">
            <a:avLst/>
          </a:prstGeom>
        </p:spPr>
        <p:txBody>
          <a:bodyPr vert="horz" lIns="94847" tIns="47423" rIns="94847" bIns="474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5632"/>
            <a:ext cx="3079115" cy="513745"/>
          </a:xfrm>
          <a:prstGeom prst="rect">
            <a:avLst/>
          </a:prstGeom>
        </p:spPr>
        <p:txBody>
          <a:bodyPr vert="horz" lIns="94847" tIns="47423" rIns="94847" bIns="474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893" y="9725632"/>
            <a:ext cx="3079115" cy="513745"/>
          </a:xfrm>
          <a:prstGeom prst="rect">
            <a:avLst/>
          </a:prstGeom>
        </p:spPr>
        <p:txBody>
          <a:bodyPr vert="horz" lIns="94847" tIns="47423" rIns="94847" bIns="4742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0"/>
            <a:ext cx="7775575" cy="10907713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正方形/長方形 375"/>
          <p:cNvSpPr/>
          <p:nvPr/>
        </p:nvSpPr>
        <p:spPr>
          <a:xfrm>
            <a:off x="-10830" y="9559031"/>
            <a:ext cx="7786405" cy="11716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iragino Sans W3" panose="020B0400000000000000" pitchFamily="34" charset="-128"/>
              <a:ea typeface="Hiragino Sans W3" panose="020B0400000000000000" pitchFamily="34" charset="-128"/>
            </a:endParaRPr>
          </a:p>
        </p:txBody>
      </p:sp>
      <p:pic>
        <p:nvPicPr>
          <p:cNvPr id="3" name="図 2" descr="ボートに乗っている人たち&#10;&#10;中程度の精度で自動的に生成された説明">
            <a:extLst>
              <a:ext uri="{FF2B5EF4-FFF2-40B4-BE49-F238E27FC236}">
                <a16:creationId xmlns:a16="http://schemas.microsoft.com/office/drawing/2014/main" id="{F8708F43-DC29-73A2-FEF6-45949058C5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8" r="43636" b="56374"/>
          <a:stretch/>
        </p:blipFill>
        <p:spPr>
          <a:xfrm>
            <a:off x="-14431" y="15310"/>
            <a:ext cx="7786405" cy="329785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612338" y="3275794"/>
            <a:ext cx="65508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2024</a:t>
            </a:r>
            <a:r>
              <a:rPr lang="ja-JP" altLang="en-US" sz="240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年</a:t>
            </a:r>
            <a:endParaRPr lang="en-US" altLang="ja-JP" sz="2400" dirty="0">
              <a:solidFill>
                <a:srgbClr val="00B0F0"/>
              </a:solidFill>
              <a:latin typeface="Hiragino Sans W3" panose="020B0400000000000000" pitchFamily="34" charset="-128"/>
              <a:ea typeface="Hiragino Sans W3" panose="020B0400000000000000" pitchFamily="34" charset="-128"/>
            </a:endParaRPr>
          </a:p>
          <a:p>
            <a:pPr algn="ctr"/>
            <a:r>
              <a:rPr lang="en-US" altLang="ja-JP" sz="6600" dirty="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6</a:t>
            </a:r>
            <a:r>
              <a:rPr lang="ja-JP" altLang="en-US" sz="660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月</a:t>
            </a:r>
            <a:r>
              <a:rPr lang="en-US" altLang="ja-JP" sz="6600" dirty="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20</a:t>
            </a:r>
            <a:r>
              <a:rPr lang="ja-JP" altLang="en-US" sz="660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日木曜日</a:t>
            </a:r>
            <a:endParaRPr lang="ja-JP" altLang="en-US" sz="5400" dirty="0">
              <a:solidFill>
                <a:srgbClr val="00B0F0"/>
              </a:solidFill>
              <a:latin typeface="Hiragino Sans W3" panose="020B0400000000000000" pitchFamily="34" charset="-128"/>
              <a:ea typeface="Hiragino Sans W3" panose="020B0400000000000000" pitchFamily="34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5415" y="569474"/>
            <a:ext cx="7786405" cy="193899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Hiragino Sans W3" panose="020B0400000000000000" pitchFamily="34" charset="-128"/>
                <a:ea typeface="Hiragino Sans W3" panose="020B0400000000000000" pitchFamily="34" charset="-128"/>
              </a:rPr>
              <a:t>呼吸器</a:t>
            </a:r>
            <a:endParaRPr lang="en-US" altLang="ja-JP" sz="6000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Hiragino Sans W3" panose="020B0400000000000000" pitchFamily="34" charset="-128"/>
              <a:ea typeface="Hiragino Sans W3" panose="020B0400000000000000" pitchFamily="34" charset="-128"/>
            </a:endParaRPr>
          </a:p>
          <a:p>
            <a:pPr algn="ctr"/>
            <a:r>
              <a:rPr lang="ja-JP" altLang="en-US" sz="60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Hiragino Sans W3" panose="020B0400000000000000" pitchFamily="34" charset="-128"/>
                <a:ea typeface="Hiragino Sans W3" panose="020B0400000000000000" pitchFamily="34" charset="-128"/>
              </a:rPr>
              <a:t>若手育成セミナー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1855115" y="4711801"/>
            <a:ext cx="40653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600" dirty="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17</a:t>
            </a:r>
            <a:r>
              <a:rPr lang="ja-JP" altLang="en-US" sz="360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:</a:t>
            </a:r>
            <a:r>
              <a:rPr lang="en-US" altLang="ja-JP" sz="3600" dirty="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3</a:t>
            </a:r>
            <a:r>
              <a:rPr lang="ja-JP" altLang="en-US" sz="360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0</a:t>
            </a:r>
            <a:r>
              <a:rPr lang="en-US" altLang="ja-JP" sz="3600" dirty="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 - 19</a:t>
            </a:r>
            <a:r>
              <a:rPr lang="ja-JP" altLang="en-US" sz="360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:</a:t>
            </a:r>
            <a:r>
              <a:rPr lang="en-US" altLang="ja-JP" sz="3600" dirty="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30</a:t>
            </a:r>
          </a:p>
          <a:p>
            <a:pPr algn="ctr"/>
            <a:r>
              <a:rPr lang="ja-JP" altLang="en-US" sz="3600">
                <a:solidFill>
                  <a:srgbClr val="00B0F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同窓会ラウンジ　</a:t>
            </a:r>
            <a:endParaRPr lang="ja-JP" altLang="en-US" sz="3600" dirty="0">
              <a:solidFill>
                <a:srgbClr val="00B0F0"/>
              </a:solidFill>
              <a:latin typeface="Hiragino Sans W3" panose="020B0400000000000000" pitchFamily="34" charset="-128"/>
              <a:ea typeface="Hiragino Sans W3" panose="020B0400000000000000" pitchFamily="34" charset="-128"/>
            </a:endParaRPr>
          </a:p>
        </p:txBody>
      </p:sp>
      <p:grpSp>
        <p:nvGrpSpPr>
          <p:cNvPr id="226" name="図形グループ 225"/>
          <p:cNvGrpSpPr/>
          <p:nvPr/>
        </p:nvGrpSpPr>
        <p:grpSpPr>
          <a:xfrm>
            <a:off x="408005" y="9761285"/>
            <a:ext cx="1861206" cy="681695"/>
            <a:chOff x="322028" y="9881695"/>
            <a:chExt cx="1861206" cy="681695"/>
          </a:xfrm>
        </p:grpSpPr>
        <p:sp>
          <p:nvSpPr>
            <p:cNvPr id="9" name="正方形/長方形 8"/>
            <p:cNvSpPr/>
            <p:nvPr/>
          </p:nvSpPr>
          <p:spPr>
            <a:xfrm>
              <a:off x="322028" y="10054467"/>
              <a:ext cx="186120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800" dirty="0">
                  <a:solidFill>
                    <a:schemeClr val="bg1"/>
                  </a:solidFill>
                  <a:latin typeface="Hiragino Sans W3" panose="020B0400000000000000" pitchFamily="34" charset="-128"/>
                  <a:ea typeface="Hiragino Sans W3" panose="020B0400000000000000" pitchFamily="34" charset="-128"/>
                </a:rPr>
                <a:t>お問い合わせ </a:t>
              </a:r>
              <a:r>
                <a:rPr lang="en-US" altLang="ja-JP" sz="1800" dirty="0">
                  <a:solidFill>
                    <a:schemeClr val="bg1"/>
                  </a:solidFill>
                  <a:latin typeface="Hiragino Sans W3" panose="020B0400000000000000" pitchFamily="34" charset="-128"/>
                  <a:ea typeface="Hiragino Sans W3" panose="020B0400000000000000" pitchFamily="34" charset="-128"/>
                </a:rPr>
                <a:t> </a:t>
              </a:r>
              <a:endParaRPr lang="ja-JP" altLang="en-US" sz="1800" dirty="0">
                <a:solidFill>
                  <a:schemeClr val="bg1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endParaRPr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393125" y="9881695"/>
              <a:ext cx="171901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線コネクタ 220"/>
            <p:cNvCxnSpPr/>
            <p:nvPr/>
          </p:nvCxnSpPr>
          <p:spPr>
            <a:xfrm>
              <a:off x="378004" y="10552437"/>
              <a:ext cx="1734134" cy="1095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正方形/長方形 20"/>
          <p:cNvSpPr/>
          <p:nvPr/>
        </p:nvSpPr>
        <p:spPr>
          <a:xfrm>
            <a:off x="139927" y="2759890"/>
            <a:ext cx="7495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iragino Sans W3" panose="020B0400000000000000" pitchFamily="34" charset="-128"/>
                <a:ea typeface="Hiragino Sans W3" panose="020B0400000000000000" pitchFamily="34" charset="-128"/>
              </a:rPr>
              <a:t>呼吸器に興味がある</a:t>
            </a:r>
            <a:r>
              <a:rPr lang="ja-JP" altLang="en-US" sz="320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iragino Sans W3" panose="020B0400000000000000" pitchFamily="34" charset="-128"/>
                <a:ea typeface="Hiragino Sans W3" panose="020B0400000000000000" pitchFamily="34" charset="-128"/>
              </a:rPr>
              <a:t>方、苦手</a:t>
            </a:r>
            <a:r>
              <a:rPr lang="ja-JP" altLang="en-US" sz="3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iragino Sans W3" panose="020B0400000000000000" pitchFamily="34" charset="-128"/>
                <a:ea typeface="Hiragino Sans W3" panose="020B0400000000000000" pitchFamily="34" charset="-128"/>
              </a:rPr>
              <a:t>な方も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2770815" y="9667224"/>
            <a:ext cx="4503156" cy="98488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00"/>
              </a:lnSpc>
              <a:spcBef>
                <a:spcPct val="50000"/>
              </a:spcBef>
              <a:defRPr/>
            </a:pPr>
            <a:r>
              <a:rPr lang="ja-JP" altLang="en-US" sz="1800" dirty="0">
                <a:ln w="0"/>
                <a:solidFill>
                  <a:schemeClr val="bg1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医</a:t>
            </a:r>
            <a:r>
              <a:rPr lang="ja-JP" altLang="en-US" sz="1800">
                <a:ln w="0"/>
                <a:solidFill>
                  <a:schemeClr val="bg1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局長　濵田直樹</a:t>
            </a:r>
            <a:endParaRPr lang="en-US" altLang="ja-JP" sz="1800" dirty="0">
              <a:ln w="0"/>
              <a:solidFill>
                <a:schemeClr val="bg1"/>
              </a:solidFill>
              <a:latin typeface="Hiragino Sans W3" panose="020B0400000000000000" pitchFamily="34" charset="-128"/>
              <a:ea typeface="Hiragino Sans W3" panose="020B0400000000000000" pitchFamily="34" charset="-128"/>
            </a:endParaRPr>
          </a:p>
          <a:p>
            <a:pPr>
              <a:lnSpc>
                <a:spcPts val="1600"/>
              </a:lnSpc>
              <a:spcBef>
                <a:spcPct val="50000"/>
              </a:spcBef>
              <a:defRPr/>
            </a:pPr>
            <a:r>
              <a:rPr lang="en-US" altLang="ja-JP" sz="1800" dirty="0">
                <a:ln w="0"/>
                <a:solidFill>
                  <a:schemeClr val="bg1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E-mail: </a:t>
            </a:r>
            <a:r>
              <a:rPr lang="en-US" altLang="ja-JP" sz="1800" dirty="0" err="1">
                <a:ln w="0"/>
                <a:solidFill>
                  <a:schemeClr val="bg1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nhamada@fukuoka-u.ac.jp</a:t>
            </a:r>
            <a:endParaRPr lang="en-US" altLang="ja-JP" sz="1800" dirty="0">
              <a:ln w="0"/>
              <a:solidFill>
                <a:schemeClr val="bg1"/>
              </a:solidFill>
              <a:latin typeface="Hiragino Sans W3" panose="020B0400000000000000" pitchFamily="34" charset="-128"/>
              <a:ea typeface="Hiragino Sans W3" panose="020B0400000000000000" pitchFamily="34" charset="-128"/>
            </a:endParaRPr>
          </a:p>
          <a:p>
            <a:pPr>
              <a:lnSpc>
                <a:spcPts val="1600"/>
              </a:lnSpc>
              <a:spcBef>
                <a:spcPct val="50000"/>
              </a:spcBef>
              <a:defRPr/>
            </a:pPr>
            <a:r>
              <a:rPr lang="ja-JP" altLang="en-US" sz="1800" dirty="0">
                <a:ln w="0"/>
                <a:solidFill>
                  <a:schemeClr val="bg1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研究棟４階 </a:t>
            </a:r>
            <a:r>
              <a:rPr lang="ja-JP" altLang="en-US" sz="1800">
                <a:ln w="0"/>
                <a:solidFill>
                  <a:schemeClr val="bg1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呼吸器内科医局 </a:t>
            </a:r>
            <a:r>
              <a:rPr lang="en-US" altLang="ja-JP" sz="1800" dirty="0">
                <a:ln w="0"/>
                <a:solidFill>
                  <a:schemeClr val="bg1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(</a:t>
            </a:r>
            <a:r>
              <a:rPr lang="ja-JP" altLang="en-US" sz="1800" dirty="0">
                <a:ln w="0"/>
                <a:solidFill>
                  <a:schemeClr val="bg1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内線 </a:t>
            </a:r>
            <a:r>
              <a:rPr lang="en-US" altLang="ja-JP" sz="1800" dirty="0">
                <a:ln w="0"/>
                <a:solidFill>
                  <a:schemeClr val="bg1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3376)</a:t>
            </a:r>
          </a:p>
        </p:txBody>
      </p:sp>
      <p:sp>
        <p:nvSpPr>
          <p:cNvPr id="55" name="テキスト ボックス 29"/>
          <p:cNvSpPr txBox="1"/>
          <p:nvPr/>
        </p:nvSpPr>
        <p:spPr>
          <a:xfrm>
            <a:off x="408006" y="7092297"/>
            <a:ext cx="72276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ja-JP" altLang="en-US" sz="2400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実際にやってみよう「肺機能、気管支鏡、胸腔穿刺</a:t>
            </a:r>
            <a:r>
              <a:rPr lang="en-US" altLang="ja-JP" sz="2400" dirty="0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 </a:t>
            </a:r>
            <a:r>
              <a:rPr lang="en-US" altLang="ja-JP" sz="2400" dirty="0" err="1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etc</a:t>
            </a:r>
            <a:r>
              <a:rPr lang="ja-JP" altLang="en-US" sz="2400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」</a:t>
            </a:r>
            <a:endParaRPr lang="en-US" altLang="ja-JP" sz="2400" dirty="0">
              <a:solidFill>
                <a:srgbClr val="002060"/>
              </a:solidFill>
              <a:latin typeface="Hiragino Sans W3" panose="020B0400000000000000" pitchFamily="34" charset="-128"/>
              <a:ea typeface="Hiragino Sans W3" panose="020B0400000000000000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ja-JP" altLang="en-US" sz="2400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胸部</a:t>
            </a:r>
            <a:r>
              <a:rPr lang="en-US" altLang="ja-JP" sz="2400" dirty="0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X</a:t>
            </a:r>
            <a:r>
              <a:rPr lang="ja-JP" altLang="en-US" sz="2400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線、</a:t>
            </a:r>
            <a:r>
              <a:rPr lang="en-US" altLang="ja-JP" sz="2400" dirty="0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CT</a:t>
            </a:r>
            <a:r>
              <a:rPr lang="ja-JP" altLang="en-US" sz="2400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が読めるようになろう（クイズ・豪華景品付き）</a:t>
            </a:r>
            <a:endParaRPr lang="en-US" altLang="ja-JP" sz="2400" dirty="0">
              <a:solidFill>
                <a:srgbClr val="002060"/>
              </a:solidFill>
              <a:latin typeface="Hiragino Sans W3" panose="020B0400000000000000" pitchFamily="34" charset="-128"/>
              <a:ea typeface="Hiragino Sans W3" panose="020B0400000000000000" pitchFamily="34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74152" y="6085287"/>
            <a:ext cx="560924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latin typeface="Hiragino Sans W3" panose="020B0400000000000000" pitchFamily="34" charset="-128"/>
                <a:ea typeface="Hiragino Sans W3" panose="020B0400000000000000" pitchFamily="34" charset="-128"/>
              </a:rPr>
              <a:t>対象：医学部生・研修医</a:t>
            </a:r>
            <a:endParaRPr lang="en-US" altLang="ja-JP" sz="2400" dirty="0">
              <a:latin typeface="Hiragino Sans W3" panose="020B0400000000000000" pitchFamily="34" charset="-128"/>
              <a:ea typeface="Hiragino Sans W3" panose="020B0400000000000000" pitchFamily="34" charset="-128"/>
            </a:endParaRPr>
          </a:p>
        </p:txBody>
      </p:sp>
      <p:sp>
        <p:nvSpPr>
          <p:cNvPr id="31" name="テキスト ボックス 29"/>
          <p:cNvSpPr txBox="1"/>
          <p:nvPr/>
        </p:nvSpPr>
        <p:spPr>
          <a:xfrm>
            <a:off x="479102" y="9079601"/>
            <a:ext cx="5541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20</a:t>
            </a:r>
            <a:r>
              <a:rPr lang="ja-JP" altLang="en-US" sz="2400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時</a:t>
            </a:r>
            <a:r>
              <a:rPr lang="en-US" altLang="ja-JP" sz="2400" dirty="0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−</a:t>
            </a:r>
            <a:r>
              <a:rPr lang="ja-JP" altLang="en-US" sz="2400">
                <a:solidFill>
                  <a:srgbClr val="00206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 焼肉予定　　　　　　　　　　　</a:t>
            </a:r>
            <a:endParaRPr lang="en-US" altLang="ja-JP" sz="2400" dirty="0">
              <a:solidFill>
                <a:srgbClr val="002060"/>
              </a:solidFill>
              <a:latin typeface="Hiragino Sans W3" panose="020B0400000000000000" pitchFamily="34" charset="-128"/>
              <a:ea typeface="Hiragino Sans W3" panose="020B04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499A805-845F-1F31-FCA7-3C0CA7DD5AEA}"/>
              </a:ext>
            </a:extLst>
          </p:cNvPr>
          <p:cNvSpPr/>
          <p:nvPr/>
        </p:nvSpPr>
        <p:spPr>
          <a:xfrm>
            <a:off x="-10830" y="6622024"/>
            <a:ext cx="7786405" cy="4616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latin typeface="Hiragino Sans W3" panose="020B0400000000000000" pitchFamily="34" charset="-128"/>
                <a:ea typeface="Hiragino Sans W3" panose="020B0400000000000000" pitchFamily="34" charset="-128"/>
              </a:rPr>
              <a:t>プログラム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D974789-B31C-62E1-FFAA-A06214D75BBF}"/>
              </a:ext>
            </a:extLst>
          </p:cNvPr>
          <p:cNvSpPr/>
          <p:nvPr/>
        </p:nvSpPr>
        <p:spPr>
          <a:xfrm>
            <a:off x="-10830" y="8583181"/>
            <a:ext cx="7786405" cy="4616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latin typeface="Hiragino Sans W3" panose="020B0400000000000000" pitchFamily="34" charset="-128"/>
                <a:ea typeface="Hiragino Sans W3" panose="020B0400000000000000" pitchFamily="34" charset="-128"/>
              </a:rPr>
              <a:t>懇親会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D8916A5-615E-8547-9618-11A24D619FB8}"/>
              </a:ext>
            </a:extLst>
          </p:cNvPr>
          <p:cNvSpPr/>
          <p:nvPr/>
        </p:nvSpPr>
        <p:spPr>
          <a:xfrm>
            <a:off x="538160" y="96571"/>
            <a:ext cx="6699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>
                <a:solidFill>
                  <a:srgbClr val="0070C0"/>
                </a:solidFill>
                <a:latin typeface="Hiragino Sans W3" panose="020B0400000000000000" pitchFamily="34" charset="-128"/>
                <a:ea typeface="Hiragino Sans W3" panose="020B0400000000000000" pitchFamily="34" charset="-128"/>
              </a:rPr>
              <a:t>日本呼吸器学会九州支部共催</a:t>
            </a:r>
            <a:endParaRPr lang="ja-JP" altLang="en-US" sz="2400" dirty="0">
              <a:solidFill>
                <a:srgbClr val="0070C0"/>
              </a:solidFill>
              <a:latin typeface="Hiragino Sans W3" panose="020B0400000000000000" pitchFamily="34" charset="-128"/>
              <a:ea typeface="Hiragino Sans W3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2917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105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Hiragino Sans W3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2014-07-29T05:44:25Z</dcterms:created>
  <dcterms:modified xsi:type="dcterms:W3CDTF">2024-05-27T06:45:32Z</dcterms:modified>
</cp:coreProperties>
</file>